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80" d="100"/>
          <a:sy n="80" d="100"/>
        </p:scale>
        <p:origin x="-1668" y="15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'2014'!$C$318:$C$319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'2014'!$C$320:$C$321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'2014'!$D$318:$D$319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'2014'!$D$320:$D$321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'2014'!$E$318:$E$319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'2014'!$E$320:$E$321</c:f>
              <c:numCache>
                <c:formatCode>General</c:formatCode>
                <c:ptCount val="2"/>
                <c:pt idx="0">
                  <c:v>156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'2014'!$F$318:$F$319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'2014'!$F$320:$F$321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axId val="77704192"/>
        <c:axId val="77718272"/>
      </c:barChart>
      <c:catAx>
        <c:axId val="77704192"/>
        <c:scaling>
          <c:orientation val="minMax"/>
        </c:scaling>
        <c:axPos val="b"/>
        <c:tickLblPos val="nextTo"/>
        <c:crossAx val="77718272"/>
        <c:crosses val="autoZero"/>
        <c:auto val="1"/>
        <c:lblAlgn val="ctr"/>
        <c:lblOffset val="100"/>
      </c:catAx>
      <c:valAx>
        <c:axId val="77718272"/>
        <c:scaling>
          <c:orientation val="minMax"/>
        </c:scaling>
        <c:delete val="1"/>
        <c:axPos val="l"/>
        <c:numFmt formatCode="General" sourceLinked="1"/>
        <c:tickLblPos val="none"/>
        <c:crossAx val="7770419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MENSUAL!$AC$35</c:f>
              <c:strCache>
                <c:ptCount val="1"/>
                <c:pt idx="0">
                  <c:v>TOTAL DE ACCIDENTES</c:v>
                </c:pt>
              </c:strCache>
            </c:strRef>
          </c:tx>
          <c:dLbls>
            <c:showVal val="1"/>
          </c:dLbls>
          <c:cat>
            <c:strRef>
              <c:f>(MENSUAL!$AB$36:$AB$37,MENSUAL!$AB$39:$AB$46)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(MENSUAL!$AC$36:$AC$37,MENSUAL!$AC$39:$AC$46)</c:f>
              <c:numCache>
                <c:formatCode>General</c:formatCode>
                <c:ptCount val="10"/>
                <c:pt idx="0">
                  <c:v>14</c:v>
                </c:pt>
                <c:pt idx="1">
                  <c:v>9</c:v>
                </c:pt>
                <c:pt idx="2">
                  <c:v>14</c:v>
                </c:pt>
                <c:pt idx="3">
                  <c:v>10</c:v>
                </c:pt>
                <c:pt idx="4">
                  <c:v>33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axId val="75356416"/>
        <c:axId val="75415552"/>
      </c:barChart>
      <c:catAx>
        <c:axId val="753564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5415552"/>
        <c:crosses val="autoZero"/>
        <c:auto val="1"/>
        <c:lblAlgn val="ctr"/>
        <c:lblOffset val="100"/>
      </c:catAx>
      <c:valAx>
        <c:axId val="75415552"/>
        <c:scaling>
          <c:orientation val="minMax"/>
        </c:scaling>
        <c:delete val="1"/>
        <c:axPos val="l"/>
        <c:numFmt formatCode="General" sourceLinked="1"/>
        <c:tickLblPos val="none"/>
        <c:crossAx val="753564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MENSUAL!$B$9:$B$15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MENSUAL!$J$9:$J$15</c:f>
              <c:numCache>
                <c:formatCode>General</c:formatCode>
                <c:ptCount val="7"/>
                <c:pt idx="0">
                  <c:v>19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18</c:v>
                </c:pt>
                <c:pt idx="5">
                  <c:v>31</c:v>
                </c:pt>
                <c:pt idx="6">
                  <c:v>27</c:v>
                </c:pt>
              </c:numCache>
            </c:numRef>
          </c:val>
        </c:ser>
        <c:axId val="75427200"/>
        <c:axId val="75478144"/>
      </c:barChart>
      <c:catAx>
        <c:axId val="75427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5478144"/>
        <c:crosses val="autoZero"/>
        <c:auto val="1"/>
        <c:lblAlgn val="ctr"/>
        <c:lblOffset val="100"/>
      </c:catAx>
      <c:valAx>
        <c:axId val="75478144"/>
        <c:scaling>
          <c:orientation val="minMax"/>
        </c:scaling>
        <c:delete val="1"/>
        <c:axPos val="l"/>
        <c:numFmt formatCode="General" sourceLinked="1"/>
        <c:tickLblPos val="none"/>
        <c:crossAx val="754272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MENSUAL!$AB$36</c:f>
              <c:strCache>
                <c:ptCount val="1"/>
                <c:pt idx="0">
                  <c:v>ALCANCE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MENSUAL!$AC$36:$AF$36</c:f>
              <c:numCache>
                <c:formatCode>General</c:formatCode>
                <c:ptCount val="4"/>
                <c:pt idx="0">
                  <c:v>14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MENSUAL!$AB$37</c:f>
              <c:strCache>
                <c:ptCount val="1"/>
                <c:pt idx="0">
                  <c:v>ATROPELLO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MENSUAL!$AC$37:$AF$37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MENSUAL!$AB$38</c:f>
              <c:strCache>
                <c:ptCount val="1"/>
                <c:pt idx="0">
                  <c:v>CAIDA DE PASAJERO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MENSUAL!$AC$38:$AF$38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MENSUAL!$AB$39</c:f>
              <c:strCache>
                <c:ptCount val="1"/>
                <c:pt idx="0">
                  <c:v>CRUCERO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MENSUAL!$AC$39:$AF$39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MENSUAL!$AB$40</c:f>
              <c:strCache>
                <c:ptCount val="1"/>
                <c:pt idx="0">
                  <c:v>DIVERSO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MENSUAL!$AC$40:$AF$40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MENSUAL!$AB$41</c:f>
              <c:strCache>
                <c:ptCount val="1"/>
                <c:pt idx="0">
                  <c:v>ESTRELLAMIENTO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MENSUAL!$AC$41:$AF$41</c:f>
              <c:numCache>
                <c:formatCode>General</c:formatCode>
                <c:ptCount val="4"/>
                <c:pt idx="0">
                  <c:v>33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6"/>
          <c:order val="6"/>
          <c:tx>
            <c:strRef>
              <c:f>MENSUAL!$AB$42</c:f>
              <c:strCache>
                <c:ptCount val="1"/>
                <c:pt idx="0">
                  <c:v>FRONTAL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MENSUAL!$AC$42:$AF$42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ser>
          <c:idx val="7"/>
          <c:order val="7"/>
          <c:tx>
            <c:strRef>
              <c:f>MENSUAL!$AB$43</c:f>
              <c:strCache>
                <c:ptCount val="1"/>
                <c:pt idx="0">
                  <c:v>LATERAL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MENSUAL!$AC$43:$AF$43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MENSUAL!$AB$44</c:f>
              <c:strCache>
                <c:ptCount val="1"/>
                <c:pt idx="0">
                  <c:v>SALIDA DE CAMINO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MENSUAL!$AC$44:$AF$44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9"/>
          <c:order val="9"/>
          <c:tx>
            <c:strRef>
              <c:f>MENSUAL!$AB$45</c:f>
              <c:strCache>
                <c:ptCount val="1"/>
                <c:pt idx="0">
                  <c:v>VOLCADURA</c:v>
                </c:pt>
              </c:strCache>
            </c:strRef>
          </c:tx>
          <c:dLbls>
            <c:showVal val="1"/>
          </c:dLbls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MENSUAL!$AC$45:$AF$45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0"/>
          <c:order val="10"/>
          <c:tx>
            <c:strRef>
              <c:f>MENSUAL!$AB$46</c:f>
              <c:strCache>
                <c:ptCount val="1"/>
                <c:pt idx="0">
                  <c:v>CAIDA DE PERSONA</c:v>
                </c:pt>
              </c:strCache>
            </c:strRef>
          </c:tx>
          <c:cat>
            <c:strRef>
              <c:f>MENSUAL!$AC$35:$AF$35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MENSUAL!$AC$46:$AF$46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axId val="51372416"/>
        <c:axId val="51373952"/>
      </c:barChart>
      <c:catAx>
        <c:axId val="51372416"/>
        <c:scaling>
          <c:orientation val="minMax"/>
        </c:scaling>
        <c:axPos val="b"/>
        <c:tickLblPos val="nextTo"/>
        <c:crossAx val="51373952"/>
        <c:crosses val="autoZero"/>
        <c:auto val="1"/>
        <c:lblAlgn val="ctr"/>
        <c:lblOffset val="100"/>
      </c:catAx>
      <c:valAx>
        <c:axId val="51373952"/>
        <c:scaling>
          <c:orientation val="minMax"/>
        </c:scaling>
        <c:delete val="1"/>
        <c:axPos val="l"/>
        <c:numFmt formatCode="General" sourceLinked="1"/>
        <c:tickLblPos val="none"/>
        <c:crossAx val="51372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autoTitleDeleted val="1"/>
    <c:plotArea>
      <c:layout>
        <c:manualLayout>
          <c:layoutTarget val="inner"/>
          <c:xMode val="edge"/>
          <c:yMode val="edge"/>
          <c:x val="8.5360003911173044E-2"/>
          <c:y val="4.5658376031329898E-2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MENSUAL!#¡REF!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MENSUAL!$I$66:$L$66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MENSUAL!$H$67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MENSUAL!$I$66:$L$66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MENSUAL!$I$67:$L$67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MENSUAL!$H$68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MENSUAL!$I$66:$L$66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MENSUAL!$I$68:$L$68</c:f>
              <c:numCache>
                <c:formatCode>General</c:formatCode>
                <c:ptCount val="4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MENSUAL!$H$69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MENSUAL!$I$66:$L$66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MENSUAL!$I$69:$L$69</c:f>
              <c:numCache>
                <c:formatCode>General</c:formatCode>
                <c:ptCount val="4"/>
                <c:pt idx="0">
                  <c:v>71</c:v>
                </c:pt>
                <c:pt idx="1">
                  <c:v>22</c:v>
                </c:pt>
                <c:pt idx="2">
                  <c:v>28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MENSUAL!$H$70</c:f>
              <c:strCache>
                <c:ptCount val="1"/>
                <c:pt idx="0">
                  <c:v>SE DESCONOCE</c:v>
                </c:pt>
              </c:strCache>
            </c:strRef>
          </c:tx>
          <c:cat>
            <c:strRef>
              <c:f>MENSUAL!$I$66:$L$66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MENSUAL!$I$70:$L$70</c:f>
              <c:numCache>
                <c:formatCode>General</c:formatCode>
                <c:ptCount val="4"/>
                <c:pt idx="0">
                  <c:v>29</c:v>
                </c:pt>
                <c:pt idx="1">
                  <c:v>7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overlap val="-20"/>
        <c:axId val="51439104"/>
        <c:axId val="51440640"/>
      </c:barChart>
      <c:catAx>
        <c:axId val="51439104"/>
        <c:scaling>
          <c:orientation val="minMax"/>
        </c:scaling>
        <c:axPos val="b"/>
        <c:majorTickMark val="none"/>
        <c:tickLblPos val="nextTo"/>
        <c:crossAx val="51440640"/>
        <c:crosses val="autoZero"/>
        <c:auto val="1"/>
        <c:lblAlgn val="ctr"/>
        <c:lblOffset val="100"/>
      </c:catAx>
      <c:valAx>
        <c:axId val="51440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1439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28/09/2015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49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AGOSTO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DE  AGOSTO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AGOSTO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29 Gráfico"/>
          <p:cNvGraphicFramePr/>
          <p:nvPr/>
        </p:nvGraphicFramePr>
        <p:xfrm>
          <a:off x="142852" y="5286380"/>
          <a:ext cx="6466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AGOSTO 2015. Clasificados por tipos de accidentes.</a:t>
            </a:r>
          </a:p>
        </p:txBody>
      </p:sp>
      <p:graphicFrame>
        <p:nvGraphicFramePr>
          <p:cNvPr id="9" name="5 Gráfico"/>
          <p:cNvGraphicFramePr/>
          <p:nvPr/>
        </p:nvGraphicFramePr>
        <p:xfrm>
          <a:off x="0" y="2428860"/>
          <a:ext cx="6858000" cy="289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0 Gráfico"/>
          <p:cNvGraphicFramePr/>
          <p:nvPr/>
        </p:nvGraphicFramePr>
        <p:xfrm>
          <a:off x="0" y="5429256"/>
          <a:ext cx="6858000" cy="371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ocasionaron 04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9 Gráfico"/>
          <p:cNvGraphicFramePr/>
          <p:nvPr/>
        </p:nvGraphicFramePr>
        <p:xfrm>
          <a:off x="0" y="1785918"/>
          <a:ext cx="685800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117 accidentes con 45 lesionados y 2 muertes observados en el mes de AGOSTO 2015.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mayo :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1° Eloy Cavazos y Sierra Vista.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Carr. Roque y Gardenias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Eloy </a:t>
            </a:r>
            <a:r>
              <a:rPr lang="es-MX" sz="1000" smtClean="0">
                <a:latin typeface="Arial" pitchFamily="34" charset="0"/>
                <a:cs typeface="Arial" pitchFamily="34" charset="0"/>
              </a:rPr>
              <a:t>Cavazos y San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Francisco.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graphicFrame>
        <p:nvGraphicFramePr>
          <p:cNvPr id="12" name="14 Gráfico"/>
          <p:cNvGraphicFramePr/>
          <p:nvPr/>
        </p:nvGraphicFramePr>
        <p:xfrm>
          <a:off x="0" y="1428729"/>
          <a:ext cx="6858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75</Words>
  <Application>Microsoft Office PowerPoint</Application>
  <PresentationFormat>Presentación en pantalla (4:3)</PresentationFormat>
  <Paragraphs>71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245</cp:revision>
  <cp:lastPrinted>2013-04-09T01:32:33Z</cp:lastPrinted>
  <dcterms:created xsi:type="dcterms:W3CDTF">2013-05-04T00:53:54Z</dcterms:created>
  <dcterms:modified xsi:type="dcterms:W3CDTF">2015-09-28T15:14:40Z</dcterms:modified>
</cp:coreProperties>
</file>